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B73720-C60A-4AEA-9CEB-20A08479C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38759-3B85-4C6F-87E7-9E571828D5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5A746-3789-4765-9D85-5DC23A6AE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DD4534-BE82-4135-9916-F4F965021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04E97-E848-4B15-87FF-38F689200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667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2EB73-0BC8-4644-9FB9-5BC8AD7C1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984497-3D06-4BE5-8D5C-64B957B505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65023-033E-4524-8D0C-2BC6E7D97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093F9-1B20-45E7-A83A-599D46E63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2A56E-DB7D-4B68-914F-231007E75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17161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763D0A-224E-4CAF-B046-DA6EAA725D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A3E579-53D1-40BB-B615-3784F03CE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68BEB-597B-479C-89AF-2DE7DC11E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DA901-D4E6-4FC3-9755-DA2C64A3C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EE12B-2200-47FD-BE11-11120A476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588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1BF69-46A1-47C1-877B-EF6A68C6E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13F6-E635-460B-8ACB-47BED5F4A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EEB0A-0797-4EA3-8FC3-F84F44F34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9F139D-8F08-48D6-8941-FC8D1E683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E2EEA-1777-4EAF-9A18-C03C0CBF7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5866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3B724-B3AE-4D13-BC43-3E24CE4A2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83B9DF-5E85-4242-BB9B-FC08081435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65B39-A95E-4474-95B3-721EBF614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F4218-0560-40D1-B9E9-6B5118CC5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80B65-0FA8-4844-987B-75EEEEB1F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96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66ED5-7054-4E99-BEDB-728CF4784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0C40F-8C04-496D-B4B8-B153282F2C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1272B-C7C2-4B14-B9F8-BFA9791AF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C24967-E5D6-451C-BE49-BC6E3BCEB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49BC2-6968-43BB-8EF6-5DE03E395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528D5D-375D-48EB-86DD-7EB2E4FC1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8442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753D7-EACC-4E5C-8766-05740E11F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D3965D-39F3-49E0-9203-BD94A4CEC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6B29A-E90B-4F9E-96FC-1E85505D70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DD1BFD-1741-49A7-93E5-471ADD7169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8C32C6-665C-401D-93DC-BAD921FFBF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D48F15-B576-4016-80B1-9D9DC47F7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ACDF88-940C-4B03-A2B0-C4A5DBD4C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A8374F-73D2-4D7E-A8FF-102C30706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1232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FBEB6-D1E6-46AD-8390-2F2412F80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59264F-0C7B-49CE-B23B-C87447FFF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1BABC7-932B-47E1-A411-23F909FD5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668FB6-A8EF-45E5-ADF7-A545D6034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23662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71E632-8F76-40D4-BA88-ECD81C391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B9CF6F-79BF-41D2-B1DA-40C6350CF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DD8A2-3577-4992-A196-813BE12B4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5531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B12F7-9168-42BE-BF1E-3B07BB5DC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1129F0-00A1-47E7-84D2-EC58322C5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41A68C-0258-4F8E-BD97-65B4F242F1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92AD48-9BF1-4E6D-8A4A-632A048D7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BC7D8D-1ABB-47D7-8A2F-D675A86E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030347-8CE2-4BB5-AA51-ABDD79F95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8264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5B77E-F79B-450C-82ED-0936D902D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2C5BC8-F87E-4115-9BA2-DFD9D10A40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83FE69-B3F6-494C-8269-0EE51008C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07F817-F950-4924-8336-8F24C8D78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CF6CEE-B3DB-4FE4-BF57-182C40FFE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3028AD-D1AF-4996-ACB4-B980BFB8B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90409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F938F9-4D49-4CA2-9611-E47820C4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D1B85D-0431-4E97-8293-7E18E6F97D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38A34-DD8B-4224-978C-10B8F771F9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BB22E-9316-4079-88C3-DFEA58EB70D8}" type="datetimeFigureOut">
              <a:rPr lang="ar-SA" smtClean="0"/>
              <a:t>01/11/1446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0003F-C258-4341-8F85-0ECB5F3DB3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AB3B4-CFF2-415B-A0F4-09B517EB2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49716-B9F2-4730-9066-9F3BF1A02751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105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ara.readthedocs.io/en/stable/index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Yara-Rules/rule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latin typeface="Poppins,Bold"/>
              </a:rPr>
              <a:t>What is YARA</a:t>
            </a:r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1913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Yara is a powerful and popular tool for malware analysis and suspicious file detection.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First, it creates specific rules to describe specific files within processes, so that you can later automatically search for them.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🔹 Simply put: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Yara allows you to say, "If a file containing these data numbers or this signature is found, identify it as suspicious or infected."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  <a:hlinkClick r:id="rId3"/>
              </a:rPr>
              <a:t>https://yara.readthedocs.io/en/stable/index.html</a:t>
            </a:r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US" sz="2000">
                <a:latin typeface="Poppins" panose="00000500000000000000" pitchFamily="2" charset="0"/>
                <a:cs typeface="Poppins" panose="00000500000000000000" pitchFamily="2" charset="0"/>
                <a:hlinkClick r:id="rId4"/>
              </a:rPr>
              <a:t>https://github.com/Yara-Rules/rules</a:t>
            </a:r>
            <a:endParaRPr lang="en-US" sz="20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0" indent="0">
              <a:buNone/>
            </a:pPr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123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latin typeface="Poppins,Bold"/>
              </a:rPr>
              <a:t>Yara's main uses: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1913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🔍 Detecting malware based on its known characteristics.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📁 Scanning files (executable, text, documents, etc.) for malicious or suspicious content.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🧬 Malware Family Classification.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🛡️ Integrating with antivirus software to improve detection.</a:t>
            </a:r>
          </a:p>
        </p:txBody>
      </p:sp>
    </p:spTree>
    <p:extLst>
      <p:ext uri="{BB962C8B-B14F-4D97-AF65-F5344CB8AC3E}">
        <p14:creationId xmlns:p14="http://schemas.microsoft.com/office/powerpoint/2010/main" val="290370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latin typeface="Poppins,Bold"/>
              </a:rPr>
              <a:t>Yara base components: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1913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 Yara rule typically consists of: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Meta: Descriptive information (such as the author or description).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Strings: Text strings or data to search for.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Condition: The conditions that determine when a result is considered a match.</a:t>
            </a:r>
          </a:p>
          <a:p>
            <a:endParaRPr lang="en-US" sz="2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50B5DD-611B-4A8C-8743-3F6A4A8CBF74}"/>
              </a:ext>
            </a:extLst>
          </p:cNvPr>
          <p:cNvSpPr txBox="1"/>
          <p:nvPr/>
        </p:nvSpPr>
        <p:spPr>
          <a:xfrm>
            <a:off x="1627716" y="3229319"/>
            <a:ext cx="8936567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rule </a:t>
            </a:r>
            <a:r>
              <a:rPr lang="en-US" dirty="0" err="1">
                <a:latin typeface="Consolas" panose="020B0609020204030204" pitchFamily="49" charset="0"/>
              </a:rPr>
              <a:t>DetectEvil</a:t>
            </a:r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{</a:t>
            </a:r>
          </a:p>
          <a:p>
            <a:r>
              <a:rPr lang="en-US" dirty="0">
                <a:latin typeface="Consolas" panose="020B0609020204030204" pitchFamily="49" charset="0"/>
              </a:rPr>
              <a:t>    meta:</a:t>
            </a:r>
          </a:p>
          <a:p>
            <a:r>
              <a:rPr lang="en-US" dirty="0">
                <a:latin typeface="Consolas" panose="020B0609020204030204" pitchFamily="49" charset="0"/>
              </a:rPr>
              <a:t>        description = "A simple rule to detect malware"</a:t>
            </a:r>
          </a:p>
          <a:p>
            <a:r>
              <a:rPr lang="en-US" dirty="0">
                <a:latin typeface="Consolas" panose="020B0609020204030204" pitchFamily="49" charset="0"/>
              </a:rPr>
              <a:t>    strings:</a:t>
            </a:r>
          </a:p>
          <a:p>
            <a:r>
              <a:rPr lang="en-US" dirty="0">
                <a:latin typeface="Consolas" panose="020B0609020204030204" pitchFamily="49" charset="0"/>
              </a:rPr>
              <a:t>        $a = "This Program is Evil" </a:t>
            </a:r>
            <a:r>
              <a:rPr lang="en-US" dirty="0" err="1">
                <a:latin typeface="Consolas" panose="020B0609020204030204" pitchFamily="49" charset="0"/>
              </a:rPr>
              <a:t>fullword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nocase</a:t>
            </a:r>
            <a:r>
              <a:rPr lang="en-US" dirty="0">
                <a:latin typeface="Consolas" panose="020B0609020204030204" pitchFamily="49" charset="0"/>
              </a:rPr>
              <a:t> wide ascii</a:t>
            </a:r>
          </a:p>
          <a:p>
            <a:r>
              <a:rPr lang="en-US" dirty="0">
                <a:latin typeface="Consolas" panose="020B0609020204030204" pitchFamily="49" charset="0"/>
              </a:rPr>
              <a:t>        $b = { E2 34 A1 C8 23 }</a:t>
            </a:r>
          </a:p>
          <a:p>
            <a:r>
              <a:rPr lang="en-US" dirty="0">
                <a:latin typeface="Consolas" panose="020B0609020204030204" pitchFamily="49" charset="0"/>
              </a:rPr>
              <a:t>    condition:</a:t>
            </a:r>
          </a:p>
          <a:p>
            <a:r>
              <a:rPr lang="en-US" dirty="0">
                <a:latin typeface="Consolas" panose="020B0609020204030204" pitchFamily="49" charset="0"/>
              </a:rPr>
              <a:t>        $a or $b</a:t>
            </a:r>
          </a:p>
          <a:p>
            <a:r>
              <a:rPr lang="en-US" dirty="0">
                <a:latin typeface="Consolas" panose="020B0609020204030204" pitchFamily="49" charset="0"/>
              </a:rPr>
              <a:t>}</a:t>
            </a:r>
            <a:endParaRPr lang="ar-SA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19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67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latin typeface="Poppins,Bold"/>
              </a:rPr>
              <a:t>How to organize variables in Yara rules: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graphicFrame>
        <p:nvGraphicFramePr>
          <p:cNvPr id="22" name="Content Placeholder 21">
            <a:extLst>
              <a:ext uri="{FF2B5EF4-FFF2-40B4-BE49-F238E27FC236}">
                <a16:creationId xmlns:a16="http://schemas.microsoft.com/office/drawing/2014/main" id="{C95F6874-EAEB-4816-87FA-2F7A16DB1E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307350"/>
              </p:ext>
            </p:extLst>
          </p:nvPr>
        </p:nvGraphicFramePr>
        <p:xfrm>
          <a:off x="698500" y="1587764"/>
          <a:ext cx="10795000" cy="3200400"/>
        </p:xfrm>
        <a:graphic>
          <a:graphicData uri="http://schemas.openxmlformats.org/drawingml/2006/table">
            <a:tbl>
              <a:tblPr/>
              <a:tblGrid>
                <a:gridCol w="2698750">
                  <a:extLst>
                    <a:ext uri="{9D8B030D-6E8A-4147-A177-3AD203B41FA5}">
                      <a16:colId xmlns:a16="http://schemas.microsoft.com/office/drawing/2014/main" val="347046570"/>
                    </a:ext>
                  </a:extLst>
                </a:gridCol>
                <a:gridCol w="2698750">
                  <a:extLst>
                    <a:ext uri="{9D8B030D-6E8A-4147-A177-3AD203B41FA5}">
                      <a16:colId xmlns:a16="http://schemas.microsoft.com/office/drawing/2014/main" val="1868528546"/>
                    </a:ext>
                  </a:extLst>
                </a:gridCol>
                <a:gridCol w="2698750">
                  <a:extLst>
                    <a:ext uri="{9D8B030D-6E8A-4147-A177-3AD203B41FA5}">
                      <a16:colId xmlns:a16="http://schemas.microsoft.com/office/drawing/2014/main" val="3595354914"/>
                    </a:ext>
                  </a:extLst>
                </a:gridCol>
                <a:gridCol w="2698750">
                  <a:extLst>
                    <a:ext uri="{9D8B030D-6E8A-4147-A177-3AD203B41FA5}">
                      <a16:colId xmlns:a16="http://schemas.microsoft.com/office/drawing/2014/main" val="114729159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Variable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</a:rPr>
                        <a:t>Meaning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Example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Usage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52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Application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$a1, $a2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</a:rPr>
                        <a:t>$a1 = “notepad.exe"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738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Command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$c1, $c2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</a:rPr>
                        <a:t>$c1 = “clear"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261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f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File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$f1, $f2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</a:rPr>
                        <a:t>$f1 = “kernel32.dll"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6396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ip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</a:rPr>
                        <a:t>IP Address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$ip1, $ip2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</a:rPr>
                        <a:t>$ip1 = “192.168.1.1"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8675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Process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$p1, $p2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$p1 = "SmtpClient"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1905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Registry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$r1, $r2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$r1 = "CurrentVersion\\Run"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0084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</a:rPr>
                        <a:t>String</a:t>
                      </a:r>
                      <a:endParaRPr lang="ar-SA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$s1, $s2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effectLst/>
                        </a:rPr>
                        <a:t>$s1 = "exploit"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1276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9344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latin typeface="Poppins,Bold"/>
              </a:rPr>
              <a:t>Modifiers: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442298C6-A631-45DE-9DEC-0D0AE8BFFF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519796"/>
              </p:ext>
            </p:extLst>
          </p:nvPr>
        </p:nvGraphicFramePr>
        <p:xfrm>
          <a:off x="905934" y="1214965"/>
          <a:ext cx="10380132" cy="5274735"/>
        </p:xfrm>
        <a:graphic>
          <a:graphicData uri="http://schemas.openxmlformats.org/drawingml/2006/table">
            <a:tbl>
              <a:tblPr/>
              <a:tblGrid>
                <a:gridCol w="3460044">
                  <a:extLst>
                    <a:ext uri="{9D8B030D-6E8A-4147-A177-3AD203B41FA5}">
                      <a16:colId xmlns:a16="http://schemas.microsoft.com/office/drawing/2014/main" val="478268789"/>
                    </a:ext>
                  </a:extLst>
                </a:gridCol>
                <a:gridCol w="3460044">
                  <a:extLst>
                    <a:ext uri="{9D8B030D-6E8A-4147-A177-3AD203B41FA5}">
                      <a16:colId xmlns:a16="http://schemas.microsoft.com/office/drawing/2014/main" val="1812445066"/>
                    </a:ext>
                  </a:extLst>
                </a:gridCol>
                <a:gridCol w="3460044">
                  <a:extLst>
                    <a:ext uri="{9D8B030D-6E8A-4147-A177-3AD203B41FA5}">
                      <a16:colId xmlns:a16="http://schemas.microsoft.com/office/drawing/2014/main" val="964250374"/>
                    </a:ext>
                  </a:extLst>
                </a:gridCol>
              </a:tblGrid>
              <a:tr h="197187"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Modifier</a:t>
                      </a:r>
                      <a:endParaRPr lang="en-US" sz="9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Meaning</a:t>
                      </a:r>
                      <a:endParaRPr lang="en-US" sz="9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Explanation</a:t>
                      </a:r>
                      <a:endParaRPr lang="en-US" sz="9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829343"/>
                  </a:ext>
                </a:extLst>
              </a:tr>
              <a:tr h="492966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ascii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ASCII Text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Tells Yara to search for the string in standard ASCII encoding (1 byte per character).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1166375"/>
                  </a:ext>
                </a:extLst>
              </a:tr>
              <a:tr h="492966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wide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Wide Text (UTF-16LE)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Tells Yara to search for the string encoded as UTF-16LE (each character followed by a \x00).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0872454"/>
                  </a:ext>
                </a:extLst>
              </a:tr>
              <a:tr h="492966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nocase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Case Insensitive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Ignores case differences when matching. For example, BusyBox and busybox will both match.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8582790"/>
                  </a:ext>
                </a:extLst>
              </a:tr>
              <a:tr h="640855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fullword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Whole Word Match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Matches only if the string is a whole word, not a part of a larger word. For example, "rm" will not match "arm".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8990408"/>
                  </a:ext>
                </a:extLst>
              </a:tr>
              <a:tr h="492966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private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Private String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Makes the string only usable inside the rule, it cannot be used in the condition section directly.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5154325"/>
                  </a:ext>
                </a:extLst>
              </a:tr>
              <a:tr h="640855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xor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XOR Encoded Text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Tells Yara to search for XOR-encoded versions of the string. You can specify a range like xor(0x01-0xff).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478612"/>
                  </a:ext>
                </a:extLst>
              </a:tr>
              <a:tr h="345076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base64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Base64 Encoded Text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Tells Yara to search for the string encoded in Base64.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0655095"/>
                  </a:ext>
                </a:extLst>
              </a:tr>
              <a:tr h="492966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base64wide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Base64 + Wide Text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Tells Yara to search for the Base64-encoded string, but in wide (UTF-16LE) format.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0385097"/>
                  </a:ext>
                </a:extLst>
              </a:tr>
              <a:tr h="492966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xorwide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XOR + Wide Text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Tells Yara to search for a wide-encoded (UTF-16LE) and XOR-encoded string.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8958822"/>
                  </a:ext>
                </a:extLst>
              </a:tr>
              <a:tr h="492966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fullword ascii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Combination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You can combine modifiers. Example: match the string as full word and ascii encoded.</a:t>
                      </a:r>
                    </a:p>
                  </a:txBody>
                  <a:tcPr marL="45978" marR="45978" marT="22989" marB="2298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77733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241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580</Words>
  <Application>Microsoft Office PowerPoint</Application>
  <PresentationFormat>Widescreen</PresentationFormat>
  <Paragraphs>94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Consolas</vt:lpstr>
      <vt:lpstr>Poppins</vt:lpstr>
      <vt:lpstr>Poppins,Bold</vt:lpstr>
      <vt:lpstr>Office Theme</vt:lpstr>
      <vt:lpstr>What is YARA:</vt:lpstr>
      <vt:lpstr>Yara's main uses:</vt:lpstr>
      <vt:lpstr>Yara base components:</vt:lpstr>
      <vt:lpstr>How to organize variables in Yara rules:</vt:lpstr>
      <vt:lpstr>Modifiers: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components:</dc:title>
  <dc:creator>Moooha Fawze</dc:creator>
  <cp:lastModifiedBy>Moooha Fawze</cp:lastModifiedBy>
  <cp:revision>36</cp:revision>
  <dcterms:created xsi:type="dcterms:W3CDTF">2025-04-27T15:33:35Z</dcterms:created>
  <dcterms:modified xsi:type="dcterms:W3CDTF">2025-04-28T15:24:14Z</dcterms:modified>
</cp:coreProperties>
</file>